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9" r:id="rId3"/>
    <p:sldId id="337" r:id="rId4"/>
    <p:sldId id="327" r:id="rId5"/>
    <p:sldId id="338" r:id="rId6"/>
    <p:sldId id="329" r:id="rId7"/>
    <p:sldId id="339" r:id="rId8"/>
    <p:sldId id="340" r:id="rId9"/>
    <p:sldId id="294" r:id="rId10"/>
    <p:sldId id="278" r:id="rId11"/>
  </p:sldIdLst>
  <p:sldSz cx="12188825" cy="6675438"/>
  <p:notesSz cx="6858000" cy="9144000"/>
  <p:defaultTextStyle>
    <a:defPPr>
      <a:defRPr lang="en-US"/>
    </a:defPPr>
    <a:lvl1pPr marL="0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3641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07282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10923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14565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18206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21847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25488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29129" algn="l" defTabSz="60364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4">
          <p15:clr>
            <a:srgbClr val="A4A3A4"/>
          </p15:clr>
        </p15:guide>
        <p15:guide id="2" pos="21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2" autoAdjust="0"/>
    <p:restoredTop sz="92743" autoAdjust="0"/>
  </p:normalViewPr>
  <p:slideViewPr>
    <p:cSldViewPr snapToGrid="0" snapToObjects="1" showGuides="1">
      <p:cViewPr varScale="1">
        <p:scale>
          <a:sx n="65" d="100"/>
          <a:sy n="65" d="100"/>
        </p:scale>
        <p:origin x="636" y="60"/>
      </p:cViewPr>
      <p:guideLst>
        <p:guide orient="horz" pos="4204"/>
        <p:guide pos="219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6E1EF-282E-DF4A-813A-8FC929436087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CB539-2598-8D49-9FAE-AB84066B8C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9958A-EA0A-433C-929D-BD3B7313A181}" type="datetimeFigureOut">
              <a:rPr lang="es-PE" smtClean="0"/>
              <a:t>29/03/2017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12775" y="1143000"/>
            <a:ext cx="563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23249-6A07-4597-9C0E-69F5163FDFC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54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790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286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7058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286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852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23249-6A07-4597-9C0E-69F5163FDFCD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372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27307"/>
            <a:ext cx="12188825" cy="7481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25581" y="5810407"/>
            <a:ext cx="7363244" cy="865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2523" y="3645974"/>
            <a:ext cx="6151131" cy="2049958"/>
          </a:xfrm>
        </p:spPr>
        <p:txBody>
          <a:bodyPr anchor="b" anchorCtr="0">
            <a:noAutofit/>
          </a:bodyPr>
          <a:lstStyle>
            <a:lvl1pPr algn="r">
              <a:lnSpc>
                <a:spcPct val="90000"/>
              </a:lnSpc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2522" y="5810407"/>
            <a:ext cx="6162812" cy="56390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3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7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0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4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1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1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25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2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SMG_logo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909221" cy="6180178"/>
          </a:xfrm>
          <a:prstGeom prst="rect">
            <a:avLst/>
          </a:prstGeom>
        </p:spPr>
      </p:pic>
      <p:pic>
        <p:nvPicPr>
          <p:cNvPr id="7" name="Picture 6" descr="SMG_logo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14" r="-1"/>
          <a:stretch/>
        </p:blipFill>
        <p:spPr>
          <a:xfrm>
            <a:off x="9476879" y="632195"/>
            <a:ext cx="2106776" cy="8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42565" y="2151275"/>
            <a:ext cx="0" cy="3076746"/>
          </a:xfrm>
          <a:prstGeom prst="line">
            <a:avLst/>
          </a:prstGeom>
          <a:ln w="317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052219" y="2151275"/>
            <a:ext cx="0" cy="3076746"/>
          </a:xfrm>
          <a:prstGeom prst="line">
            <a:avLst/>
          </a:prstGeom>
          <a:ln w="317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2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3" name="Rectángulo 12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86497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6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3421835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09" y="4419411"/>
            <a:ext cx="2538058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6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421835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800" b="0" i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417249" y="4419411"/>
            <a:ext cx="2538058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3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5" name="Rectángulo 14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3966328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7328"/>
            <a:ext cx="2590156" cy="1112573"/>
          </a:xfrm>
        </p:spPr>
        <p:txBody>
          <a:bodyPr vert="horz" lIns="120728" tIns="60364" rIns="120728" bIns="60364" rtlCol="0" anchor="b" anchorCtr="0">
            <a:noAutofit/>
          </a:bodyPr>
          <a:lstStyle>
            <a:lvl1pPr>
              <a:defRPr lang="en-US" sz="2000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449772" y="267328"/>
            <a:ext cx="0" cy="5833180"/>
          </a:xfrm>
          <a:prstGeom prst="line">
            <a:avLst/>
          </a:prstGeom>
          <a:ln w="317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558925"/>
            <a:ext cx="2589213" cy="4541838"/>
          </a:xfrm>
        </p:spPr>
        <p:txBody>
          <a:bodyPr vert="horz" lIns="120728" tIns="60364" rIns="120728" bIns="60364" rtlCol="0">
            <a:normAutofit/>
          </a:bodyPr>
          <a:lstStyle>
            <a:lvl1pPr>
              <a:defRPr lang="en-US" sz="2000" dirty="0" smtClean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25614" y="267328"/>
            <a:ext cx="7743957" cy="5833180"/>
          </a:xfrm>
        </p:spPr>
        <p:txBody>
          <a:bodyPr vert="horz" lIns="120728" tIns="60364" rIns="120728" bIns="60364" rtlCol="0">
            <a:normAutofit/>
          </a:bodyPr>
          <a:lstStyle>
            <a:lvl1pPr>
              <a:defRPr lang="en-US" sz="2000" dirty="0" smtClean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9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</p:spTree>
    <p:extLst>
      <p:ext uri="{BB962C8B-B14F-4D97-AF65-F5344CB8AC3E}">
        <p14:creationId xmlns:p14="http://schemas.microsoft.com/office/powerpoint/2010/main" val="528399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89420" y="911621"/>
            <a:ext cx="7920827" cy="47294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748123" y="911621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89420" y="5641098"/>
            <a:ext cx="7920827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6"/>
          </p:nvPr>
        </p:nvSpPr>
        <p:spPr>
          <a:xfrm>
            <a:off x="8743536" y="3367094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743536" y="3185626"/>
            <a:ext cx="2538058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743536" y="5642555"/>
            <a:ext cx="2538058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</p:spTree>
    <p:extLst>
      <p:ext uri="{BB962C8B-B14F-4D97-AF65-F5344CB8AC3E}">
        <p14:creationId xmlns:p14="http://schemas.microsoft.com/office/powerpoint/2010/main" val="3070768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069757"/>
            <a:ext cx="12188825" cy="605681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417691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 algn="ctr"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46720" y="6264672"/>
            <a:ext cx="1032664" cy="291184"/>
          </a:xfrm>
          <a:prstGeom prst="rect">
            <a:avLst/>
          </a:prstGeom>
          <a:noFill/>
        </p:spPr>
        <p:txBody>
          <a:bodyPr wrap="square" lIns="120728" tIns="60364" rIns="120728" bIns="60364" rtlCol="0">
            <a:spAutoFit/>
          </a:bodyPr>
          <a:lstStyle/>
          <a:p>
            <a:pPr algn="r"/>
            <a:fld id="{929773AF-BE4F-3841-A199-3E9F94F93F09}" type="slidenum">
              <a:rPr lang="en-US" sz="11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11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MG_logo_multiWHT_RGB_72dpi_2000px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99" y="6092617"/>
            <a:ext cx="379416" cy="3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2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72217"/>
            <a:ext cx="1506937" cy="1003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448" y="874410"/>
            <a:ext cx="5316605" cy="1631525"/>
          </a:xfrm>
        </p:spPr>
        <p:txBody>
          <a:bodyPr vert="horz" lIns="120728" tIns="60364" rIns="120728" bIns="60364" rtlCol="0" anchor="b" anchorCtr="0">
            <a:noAutofit/>
          </a:bodyPr>
          <a:lstStyle>
            <a:lvl1pPr algn="r">
              <a:defRPr lang="en-US" sz="3600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SMG_logo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8584456" cy="6618808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1376737" y="5810476"/>
            <a:ext cx="1859623" cy="726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36876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pic>
        <p:nvPicPr>
          <p:cNvPr id="5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88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solidFill>
                  <a:srgbClr val="20984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800720"/>
            <a:ext cx="10969943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81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865" y="1204140"/>
            <a:ext cx="6941520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419003" y="1204140"/>
            <a:ext cx="0" cy="4162364"/>
          </a:xfrm>
          <a:prstGeom prst="line">
            <a:avLst/>
          </a:prstGeom>
          <a:ln w="3175" cmpd="sng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44538" y="1204913"/>
            <a:ext cx="3268662" cy="4160837"/>
          </a:xfrm>
        </p:spPr>
        <p:txBody>
          <a:bodyPr anchor="ctr" anchorCtr="0">
            <a:normAutofit/>
          </a:bodyPr>
          <a:lstStyle>
            <a:lvl1pPr>
              <a:defRPr sz="2800" b="1" i="0">
                <a:solidFill>
                  <a:srgbClr val="209841"/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007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1"/>
          </p:nvPr>
        </p:nvSpPr>
        <p:spPr>
          <a:xfrm>
            <a:off x="2898267" y="3504922"/>
            <a:ext cx="6225088" cy="2742983"/>
          </a:xfrm>
        </p:spPr>
        <p:txBody>
          <a:bodyPr tIns="0">
            <a:noAutofit/>
          </a:bodyPr>
          <a:lstStyle>
            <a:lvl1pPr algn="ctr">
              <a:lnSpc>
                <a:spcPct val="130000"/>
              </a:lnSpc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algn="ctr"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2pPr>
            <a:lvl3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3pPr>
            <a:lvl4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4pPr>
            <a:lvl5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0457" y="2186280"/>
            <a:ext cx="10260709" cy="889001"/>
          </a:xfrm>
        </p:spPr>
        <p:txBody>
          <a:bodyPr vert="horz" lIns="0" tIns="45720" rIns="91440" bIns="45720" rtlCol="0" anchor="b" anchorCtr="0">
            <a:noAutofit/>
          </a:bodyPr>
          <a:lstStyle>
            <a:lvl1pPr algn="ctr">
              <a:lnSpc>
                <a:spcPct val="90000"/>
              </a:lnSpc>
              <a:defRPr lang="en-US" sz="3200" b="1" i="0" dirty="0">
                <a:solidFill>
                  <a:schemeClr val="accent2"/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08139" y="3236394"/>
            <a:ext cx="1405345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4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27307"/>
            <a:ext cx="12188825" cy="7481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598" y="3142666"/>
            <a:ext cx="7543744" cy="240906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013" y="5666206"/>
            <a:ext cx="7552329" cy="56390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603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7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0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4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1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1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25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2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SMG_logo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212" y="3101070"/>
            <a:ext cx="3759079" cy="3535878"/>
          </a:xfrm>
          <a:prstGeom prst="rect">
            <a:avLst/>
          </a:prstGeom>
        </p:spPr>
      </p:pic>
      <p:pic>
        <p:nvPicPr>
          <p:cNvPr id="8" name="Picture 7" descr="SMG_logo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013" y="513671"/>
            <a:ext cx="1539539" cy="101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7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rgbClr val="20984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034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7579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7877" y="2137883"/>
            <a:ext cx="0" cy="3303723"/>
          </a:xfrm>
          <a:prstGeom prst="line">
            <a:avLst/>
          </a:prstGeom>
          <a:ln w="3175" cmpd="sng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126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7328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20984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696" y="1906081"/>
            <a:ext cx="3769153" cy="622732"/>
          </a:xfrm>
          <a:solidFill>
            <a:srgbClr val="20984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j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2696" y="2682648"/>
            <a:ext cx="3769153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1178" y="1906081"/>
            <a:ext cx="3770634" cy="622732"/>
          </a:xfrm>
          <a:solidFill>
            <a:srgbClr val="20984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j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178" y="2682648"/>
            <a:ext cx="3770634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704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527881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527881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414733" y="527881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229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20984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468147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468147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414733" y="4681477"/>
            <a:ext cx="3164652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5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4514557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8419318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02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rgbClr val="20984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42565" y="2151275"/>
            <a:ext cx="0" cy="3076746"/>
          </a:xfrm>
          <a:prstGeom prst="line">
            <a:avLst/>
          </a:prstGeom>
          <a:ln w="3175" cmpd="sng">
            <a:solidFill>
              <a:srgbClr val="20984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052219" y="2151275"/>
            <a:ext cx="0" cy="3076746"/>
          </a:xfrm>
          <a:prstGeom prst="line">
            <a:avLst/>
          </a:prstGeom>
          <a:ln w="3175" cmpd="sng">
            <a:solidFill>
              <a:srgbClr val="20984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75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20984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6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3421835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233875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09" y="4419411"/>
            <a:ext cx="2538058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6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421835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233875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6"/>
          </p:nvPr>
        </p:nvSpPr>
        <p:spPr>
          <a:xfrm>
            <a:off x="9045913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7"/>
          </p:nvPr>
        </p:nvSpPr>
        <p:spPr>
          <a:xfrm>
            <a:off x="9045913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417249" y="4419411"/>
            <a:ext cx="2538058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229288" y="4419411"/>
            <a:ext cx="2538058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045913" y="4420867"/>
            <a:ext cx="2538058" cy="59336"/>
          </a:xfrm>
          <a:prstGeom prst="rect">
            <a:avLst/>
          </a:prstGeom>
          <a:solidFill>
            <a:srgbClr val="209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84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069757"/>
            <a:ext cx="12188825" cy="6056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46720" y="6264672"/>
            <a:ext cx="1032664" cy="291184"/>
          </a:xfrm>
          <a:prstGeom prst="rect">
            <a:avLst/>
          </a:prstGeom>
          <a:noFill/>
        </p:spPr>
        <p:txBody>
          <a:bodyPr wrap="square" lIns="120728" tIns="60364" rIns="120728" bIns="60364" rtlCol="0">
            <a:spAutoFit/>
          </a:bodyPr>
          <a:lstStyle/>
          <a:p>
            <a:pPr algn="r"/>
            <a:fld id="{929773AF-BE4F-3841-A199-3E9F94F93F09}" type="slidenum">
              <a:rPr lang="en-US" sz="11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11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441" y="2417691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 algn="ctr"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 descr="SMG_logo_multiWHT_RGB_72dpi_2000px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99" y="6092617"/>
            <a:ext cx="379416" cy="3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20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39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800720"/>
            <a:ext cx="10969943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4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865" y="1204140"/>
            <a:ext cx="6941520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419003" y="1204140"/>
            <a:ext cx="0" cy="4162364"/>
          </a:xfrm>
          <a:prstGeom prst="line">
            <a:avLst/>
          </a:prstGeom>
          <a:ln w="3175" cmpd="sng">
            <a:solidFill>
              <a:srgbClr val="7A006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44538" y="1204913"/>
            <a:ext cx="3268662" cy="4160837"/>
          </a:xfrm>
        </p:spPr>
        <p:txBody>
          <a:bodyPr anchor="ctr" anchorCtr="0">
            <a:normAutofit/>
          </a:bodyPr>
          <a:lstStyle>
            <a:lvl1pPr>
              <a:defRPr sz="2800" b="1" i="0">
                <a:solidFill>
                  <a:schemeClr val="accent6"/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062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lvl1pPr>
              <a:defRPr>
                <a:solidFill>
                  <a:srgbClr val="10488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800720"/>
            <a:ext cx="10969943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728890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1"/>
          </p:nvPr>
        </p:nvSpPr>
        <p:spPr>
          <a:xfrm>
            <a:off x="2898267" y="3504922"/>
            <a:ext cx="6225088" cy="2742983"/>
          </a:xfrm>
        </p:spPr>
        <p:txBody>
          <a:bodyPr tIns="0">
            <a:noAutofit/>
          </a:bodyPr>
          <a:lstStyle>
            <a:lvl1pPr algn="ctr">
              <a:lnSpc>
                <a:spcPct val="130000"/>
              </a:lnSpc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algn="ctr"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2pPr>
            <a:lvl3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3pPr>
            <a:lvl4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4pPr>
            <a:lvl5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0457" y="2186280"/>
            <a:ext cx="10260709" cy="889001"/>
          </a:xfrm>
        </p:spPr>
        <p:txBody>
          <a:bodyPr vert="horz" lIns="0" tIns="45720" rIns="91440" bIns="45720" rtlCol="0" anchor="b" anchorCtr="0">
            <a:noAutofit/>
          </a:bodyPr>
          <a:lstStyle>
            <a:lvl1pPr algn="ctr">
              <a:lnSpc>
                <a:spcPct val="90000"/>
              </a:lnSpc>
              <a:defRPr lang="en-US" sz="2800" b="1" i="0" dirty="0">
                <a:solidFill>
                  <a:schemeClr val="accent6"/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08139" y="3236394"/>
            <a:ext cx="1405345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0105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034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7579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7877" y="2137883"/>
            <a:ext cx="0" cy="3303723"/>
          </a:xfrm>
          <a:prstGeom prst="line">
            <a:avLst/>
          </a:prstGeom>
          <a:ln w="3175" cmpd="sng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81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7328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696" y="1906081"/>
            <a:ext cx="3769153" cy="622732"/>
          </a:xfrm>
          <a:solidFill>
            <a:srgbClr val="7A006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n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2696" y="2682648"/>
            <a:ext cx="3769153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1178" y="1906081"/>
            <a:ext cx="3770634" cy="622732"/>
          </a:xfrm>
          <a:solidFill>
            <a:srgbClr val="7A006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n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178" y="2682648"/>
            <a:ext cx="3770634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05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527881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527881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414733" y="527881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513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468147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468147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414733" y="4681477"/>
            <a:ext cx="3164652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5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4514557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8419318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919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8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42565" y="2151275"/>
            <a:ext cx="0" cy="3076746"/>
          </a:xfrm>
          <a:prstGeom prst="line">
            <a:avLst/>
          </a:prstGeom>
          <a:ln w="3175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052219" y="2151275"/>
            <a:ext cx="0" cy="3076746"/>
          </a:xfrm>
          <a:prstGeom prst="line">
            <a:avLst/>
          </a:prstGeom>
          <a:ln w="3175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798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6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3421835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233875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09" y="4419411"/>
            <a:ext cx="2538058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 sz="2000">
              <a:latin typeface="+mn-lt"/>
            </a:endParaRP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6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421835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233875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6"/>
          </p:nvPr>
        </p:nvSpPr>
        <p:spPr>
          <a:xfrm>
            <a:off x="9045913" y="2145406"/>
            <a:ext cx="2533471" cy="2274004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7"/>
          </p:nvPr>
        </p:nvSpPr>
        <p:spPr>
          <a:xfrm>
            <a:off x="9045913" y="4591415"/>
            <a:ext cx="2533471" cy="854777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000" b="0" i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417249" y="4419411"/>
            <a:ext cx="2538058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 sz="2000">
              <a:latin typeface="+mn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229288" y="4419411"/>
            <a:ext cx="2538058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 sz="2000">
              <a:latin typeface="+mn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045913" y="4420867"/>
            <a:ext cx="2538058" cy="59336"/>
          </a:xfrm>
          <a:prstGeom prst="rect">
            <a:avLst/>
          </a:prstGeom>
          <a:solidFill>
            <a:srgbClr val="7A0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 sz="2000">
              <a:latin typeface="+mn-l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16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069757"/>
            <a:ext cx="12188825" cy="60568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46720" y="6264672"/>
            <a:ext cx="1032664" cy="291184"/>
          </a:xfrm>
          <a:prstGeom prst="rect">
            <a:avLst/>
          </a:prstGeom>
          <a:noFill/>
        </p:spPr>
        <p:txBody>
          <a:bodyPr wrap="square" lIns="120728" tIns="60364" rIns="120728" bIns="60364" rtlCol="0">
            <a:spAutoFit/>
          </a:bodyPr>
          <a:lstStyle/>
          <a:p>
            <a:pPr algn="r"/>
            <a:fld id="{929773AF-BE4F-3841-A199-3E9F94F93F09}" type="slidenum">
              <a:rPr lang="en-US" sz="11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11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441" y="2417691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 algn="ctr"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 descr="SMG_logo_multiWHT_RGB_72dpi_2000px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123" y="6081278"/>
            <a:ext cx="370284" cy="3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76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7A006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763785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23388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865" y="1204140"/>
            <a:ext cx="6941520" cy="41623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744538" y="1204913"/>
            <a:ext cx="3268662" cy="4160837"/>
          </a:xfrm>
        </p:spPr>
        <p:txBody>
          <a:bodyPr anchor="ctr" anchorCtr="0">
            <a:normAutofit/>
          </a:bodyPr>
          <a:lstStyle>
            <a:lvl1pPr>
              <a:defRPr sz="3200" b="1" i="0">
                <a:solidFill>
                  <a:schemeClr val="tx2">
                    <a:lumMod val="75000"/>
                  </a:schemeClr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16 Rectángulo"/>
          <p:cNvSpPr/>
          <p:nvPr userDrawn="1"/>
        </p:nvSpPr>
        <p:spPr>
          <a:xfrm>
            <a:off x="1024094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2" name="Rectángulo 1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06152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1"/>
          </p:nvPr>
        </p:nvSpPr>
        <p:spPr>
          <a:xfrm>
            <a:off x="2898267" y="3454126"/>
            <a:ext cx="6225088" cy="2742983"/>
          </a:xfrm>
        </p:spPr>
        <p:txBody>
          <a:bodyPr tIns="0">
            <a:noAutofit/>
          </a:bodyPr>
          <a:lstStyle>
            <a:lvl1pPr algn="ctr">
              <a:lnSpc>
                <a:spcPct val="130000"/>
              </a:lnSpc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2pPr>
            <a:lvl3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3pPr>
            <a:lvl4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4pPr>
            <a:lvl5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nterstate-Light"/>
                <a:cs typeface="Interstate-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0457" y="2186280"/>
            <a:ext cx="10260709" cy="889001"/>
          </a:xfrm>
        </p:spPr>
        <p:txBody>
          <a:bodyPr vert="horz" lIns="0" tIns="45720" rIns="91440" bIns="45720" rtlCol="0" anchor="b" anchorCtr="0">
            <a:noAutofit/>
          </a:bodyPr>
          <a:lstStyle>
            <a:lvl1pPr algn="ctr">
              <a:lnSpc>
                <a:spcPct val="90000"/>
              </a:lnSpc>
              <a:defRPr lang="en-US" sz="3600" b="1" i="0" dirty="0">
                <a:solidFill>
                  <a:schemeClr val="tx2"/>
                </a:solidFill>
                <a:latin typeface="+mj-lt"/>
                <a:cs typeface="ClanPro-Black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08139" y="3236394"/>
            <a:ext cx="1405345" cy="0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7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8" name="Rectángulo 7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52296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034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7579" y="2137883"/>
            <a:ext cx="4888038" cy="330372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7877" y="2137883"/>
            <a:ext cx="0" cy="3303723"/>
          </a:xfrm>
          <a:prstGeom prst="line">
            <a:avLst/>
          </a:prstGeom>
          <a:ln w="3175" cmpd="sng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1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3" name="Rectángulo 12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3294087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7328"/>
            <a:ext cx="10969943" cy="1112573"/>
          </a:xfrm>
        </p:spPr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696" y="1906081"/>
            <a:ext cx="3769153" cy="622732"/>
          </a:xfrm>
          <a:solidFill>
            <a:schemeClr val="tx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j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2696" y="2682648"/>
            <a:ext cx="3769153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1178" y="1906081"/>
            <a:ext cx="3770634" cy="622732"/>
          </a:xfrm>
          <a:solidFill>
            <a:schemeClr val="tx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>
                <a:solidFill>
                  <a:schemeClr val="bg1"/>
                </a:solidFill>
                <a:latin typeface="+mj-lt"/>
                <a:cs typeface="ClanPro-Black"/>
              </a:defRPr>
            </a:lvl1pPr>
            <a:lvl2pPr marL="603641" indent="0">
              <a:buNone/>
              <a:defRPr sz="2600" b="1"/>
            </a:lvl2pPr>
            <a:lvl3pPr marL="1207282" indent="0">
              <a:buNone/>
              <a:defRPr sz="2400" b="1"/>
            </a:lvl3pPr>
            <a:lvl4pPr marL="1810923" indent="0">
              <a:buNone/>
              <a:defRPr sz="2100" b="1"/>
            </a:lvl4pPr>
            <a:lvl5pPr marL="2414565" indent="0">
              <a:buNone/>
              <a:defRPr sz="2100" b="1"/>
            </a:lvl5pPr>
            <a:lvl6pPr marL="3018206" indent="0">
              <a:buNone/>
              <a:defRPr sz="2100" b="1"/>
            </a:lvl6pPr>
            <a:lvl7pPr marL="3621847" indent="0">
              <a:buNone/>
              <a:defRPr sz="2100" b="1"/>
            </a:lvl7pPr>
            <a:lvl8pPr marL="4225488" indent="0">
              <a:buNone/>
              <a:defRPr sz="2100" b="1"/>
            </a:lvl8pPr>
            <a:lvl9pPr marL="482912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178" y="2682648"/>
            <a:ext cx="3770634" cy="299857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2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3" name="Rectángulo 12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54031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202071"/>
            <a:ext cx="3160066" cy="3076746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5278817"/>
            <a:ext cx="3164652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5278817"/>
            <a:ext cx="3164652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5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3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4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5" name="Rectángulo 14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235599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0728" tIns="60364" rIns="120728" bIns="60364" rtlCol="0" anchor="b" anchorCtr="0">
            <a:normAutofit/>
          </a:bodyPr>
          <a:lstStyle>
            <a:lvl1pPr>
              <a:defRPr lang="en-US">
                <a:solidFill>
                  <a:srgbClr val="10488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09795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4514557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8419318" y="2151275"/>
            <a:ext cx="3160066" cy="2530202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5210" y="4681477"/>
            <a:ext cx="3164652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14557" y="4681477"/>
            <a:ext cx="3164652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414733" y="4681477"/>
            <a:ext cx="3164652" cy="59336"/>
          </a:xfrm>
          <a:prstGeom prst="rect">
            <a:avLst/>
          </a:prstGeom>
          <a:solidFill>
            <a:srgbClr val="1560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28" tIns="60364" rIns="120728" bIns="60364" spcCol="0" rtlCol="0" anchor="ctr"/>
          <a:lstStyle/>
          <a:p>
            <a:pPr algn="ctr"/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3"/>
          </p:nvPr>
        </p:nvSpPr>
        <p:spPr>
          <a:xfrm>
            <a:off x="609795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4514557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8419318" y="4751310"/>
            <a:ext cx="3160066" cy="836533"/>
          </a:xfr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9441" y="1379901"/>
            <a:ext cx="11579384" cy="0"/>
          </a:xfrm>
          <a:prstGeom prst="line">
            <a:avLst/>
          </a:prstGeom>
          <a:ln w="317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  <p:sp>
        <p:nvSpPr>
          <p:cNvPr id="18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944126" y="6105358"/>
            <a:ext cx="1798526" cy="341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 sz="800" dirty="0" smtClean="0">
              <a:solidFill>
                <a:schemeClr val="bg1">
                  <a:lumMod val="50000"/>
                </a:schemeClr>
              </a:solidFill>
              <a:latin typeface="+mn-lt"/>
              <a:cs typeface="Univers LT 57 Condensed"/>
            </a:endParaRPr>
          </a:p>
          <a:p>
            <a:pPr marL="0" marR="0" indent="0" algn="ctr" defTabSz="60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8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</a:t>
            </a:r>
            <a:r>
              <a:rPr lang="es-PE" sz="800" b="1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| Reporte Final</a:t>
            </a:r>
          </a:p>
          <a:p>
            <a:pPr algn="ctr"/>
            <a:endParaRPr lang="es-PE" sz="2000" dirty="0" smtClean="0">
              <a:latin typeface="Calibre Thin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89484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67328"/>
            <a:ext cx="10969943" cy="1112573"/>
          </a:xfrm>
          <a:prstGeom prst="rect">
            <a:avLst/>
          </a:prstGeom>
        </p:spPr>
        <p:txBody>
          <a:bodyPr vert="horz" lIns="120728" tIns="60364" rIns="120728" bIns="60364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57604"/>
            <a:ext cx="10969943" cy="4405480"/>
          </a:xfrm>
          <a:prstGeom prst="rect">
            <a:avLst/>
          </a:prstGeom>
        </p:spPr>
        <p:txBody>
          <a:bodyPr vert="horz" lIns="120728" tIns="60364" rIns="120728" bIns="6036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0546720" y="6182580"/>
            <a:ext cx="1032664" cy="291184"/>
          </a:xfrm>
          <a:prstGeom prst="rect">
            <a:avLst/>
          </a:prstGeom>
          <a:noFill/>
        </p:spPr>
        <p:txBody>
          <a:bodyPr wrap="square" lIns="120728" tIns="60364" rIns="120728" bIns="60364" rtlCol="0">
            <a:spAutoFit/>
          </a:bodyPr>
          <a:lstStyle/>
          <a:p>
            <a:pPr algn="r"/>
            <a:fld id="{929773AF-BE4F-3841-A199-3E9F94F93F09}" type="slidenum">
              <a:rPr lang="en-US" sz="1100" b="0" i="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11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MG_logo.png"/>
          <p:cNvPicPr>
            <a:picLocks noChangeAspect="1"/>
          </p:cNvPicPr>
          <p:nvPr userDrawn="1"/>
        </p:nvPicPr>
        <p:blipFill rotWithShape="1"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577" y="6070542"/>
            <a:ext cx="428675" cy="403222"/>
          </a:xfrm>
          <a:prstGeom prst="rect">
            <a:avLst/>
          </a:prstGeom>
        </p:spPr>
      </p:pic>
      <p:sp>
        <p:nvSpPr>
          <p:cNvPr id="7" name="16 Rectángulo"/>
          <p:cNvSpPr/>
          <p:nvPr userDrawn="1"/>
        </p:nvSpPr>
        <p:spPr>
          <a:xfrm>
            <a:off x="1003998" y="6168458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Enfagrow | Imán</a:t>
            </a:r>
            <a:r>
              <a:rPr lang="es-PE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 </a:t>
            </a:r>
            <a:r>
              <a:rPr lang="es-PE" sz="8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Univers LT 57 Condensed"/>
              </a:rPr>
              <a:t>| Reporte Final</a:t>
            </a:r>
          </a:p>
        </p:txBody>
      </p:sp>
      <p:pic>
        <p:nvPicPr>
          <p:cNvPr id="8" name="Picture 23"/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9033468" y="6130137"/>
            <a:ext cx="2545916" cy="4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0" r:id="rId3"/>
    <p:sldLayoutId id="2147483662" r:id="rId4"/>
    <p:sldLayoutId id="2147483684" r:id="rId5"/>
    <p:sldLayoutId id="2147483652" r:id="rId6"/>
    <p:sldLayoutId id="2147483653" r:id="rId7"/>
    <p:sldLayoutId id="2147483654" r:id="rId8"/>
    <p:sldLayoutId id="2147483661" r:id="rId9"/>
    <p:sldLayoutId id="2147483659" r:id="rId10"/>
    <p:sldLayoutId id="2147483658" r:id="rId11"/>
    <p:sldLayoutId id="2147483689" r:id="rId12"/>
    <p:sldLayoutId id="2147483687" r:id="rId13"/>
    <p:sldLayoutId id="2147483660" r:id="rId14"/>
    <p:sldLayoutId id="2147483663" r:id="rId15"/>
    <p:sldLayoutId id="2147483690" r:id="rId16"/>
    <p:sldLayoutId id="2147483664" r:id="rId17"/>
    <p:sldLayoutId id="2147483665" r:id="rId18"/>
    <p:sldLayoutId id="214748368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86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55" r:id="rId39"/>
  </p:sldLayoutIdLst>
  <p:timing>
    <p:tnLst>
      <p:par>
        <p:cTn id="1" dur="indefinite" restart="never" nodeType="tmRoot"/>
      </p:par>
    </p:tnLst>
  </p:timing>
  <p:txStyles>
    <p:titleStyle>
      <a:lvl1pPr algn="l" defTabSz="603641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ClanPro-Black"/>
        </a:defRPr>
      </a:lvl1pPr>
    </p:titleStyle>
    <p:bodyStyle>
      <a:lvl1pPr marL="0" indent="0" algn="l" defTabSz="603641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03641" indent="0" algn="l" defTabSz="603641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207282" indent="0" algn="l" defTabSz="603641" rtl="0" eaLnBrk="1" latinLnBrk="0" hangingPunct="1">
        <a:spcBef>
          <a:spcPct val="200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810923" indent="0" algn="l" defTabSz="603641" rtl="0" eaLnBrk="1" latinLnBrk="0" hangingPunct="1">
        <a:spcBef>
          <a:spcPct val="200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414565" indent="0" algn="l" defTabSz="603641" rtl="0" eaLnBrk="1" latinLnBrk="0" hangingPunct="1">
        <a:spcBef>
          <a:spcPct val="200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3320026" indent="-301821" algn="l" defTabSz="603641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23668" indent="-301821" algn="l" defTabSz="603641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27309" indent="-301821" algn="l" defTabSz="603641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130950" indent="-301821" algn="l" defTabSz="603641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41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7282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0923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4565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8206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1847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25488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29129" algn="l" defTabSz="603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511931" y="3662906"/>
            <a:ext cx="6151131" cy="2049958"/>
          </a:xfrm>
        </p:spPr>
        <p:txBody>
          <a:bodyPr/>
          <a:lstStyle/>
          <a:p>
            <a:r>
              <a:rPr lang="en-US" sz="6600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Enfagrow</a:t>
            </a:r>
            <a:br>
              <a:rPr lang="en-US" sz="6600" spc="-1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511930" y="5810407"/>
            <a:ext cx="6162812" cy="563902"/>
          </a:xfrm>
        </p:spPr>
        <p:txBody>
          <a:bodyPr>
            <a:normAutofit/>
          </a:bodyPr>
          <a:lstStyle/>
          <a:p>
            <a:r>
              <a:rPr lang="en-US" spc="-150" dirty="0" err="1" smtClean="0"/>
              <a:t>Febrero</a:t>
            </a:r>
            <a:r>
              <a:rPr lang="en-US" spc="-150" dirty="0" smtClean="0"/>
              <a:t> 2017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4732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Gracias!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23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Link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765193"/>
            <a:ext cx="5487302" cy="20196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8" y="3880239"/>
            <a:ext cx="5228245" cy="192428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29760" t="14717" r="39175" b="33274"/>
          <a:stretch/>
        </p:blipFill>
        <p:spPr>
          <a:xfrm>
            <a:off x="7670526" y="1879847"/>
            <a:ext cx="2303034" cy="2168954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6900472" y="4219792"/>
            <a:ext cx="4216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 smtClean="0">
                <a:latin typeface="Arial Narrow" panose="020B0606020202030204" pitchFamily="34" charset="0"/>
              </a:rPr>
              <a:t>El post “Pregunta a tu pediatra” logró 1,321,403 impresiones y 18, 525 </a:t>
            </a:r>
            <a:r>
              <a:rPr lang="es-PE" sz="1800" dirty="0" err="1" smtClean="0">
                <a:latin typeface="Arial Narrow" panose="020B0606020202030204" pitchFamily="34" charset="0"/>
              </a:rPr>
              <a:t>clicks</a:t>
            </a:r>
            <a:r>
              <a:rPr lang="es-PE" sz="1800" dirty="0" smtClean="0">
                <a:latin typeface="Arial Narrow" panose="020B0606020202030204" pitchFamily="34" charset="0"/>
              </a:rPr>
              <a:t>. Fue el único anuncio en formato PPL de esta campaña.</a:t>
            </a:r>
            <a:endParaRPr lang="es-PE" sz="1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3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7498" y="4403288"/>
            <a:ext cx="2649089" cy="41492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PE" sz="1400" dirty="0" smtClean="0"/>
              <a:t>El CTR obtenido fue de </a:t>
            </a:r>
            <a:r>
              <a:rPr lang="es-PE" sz="1400" dirty="0" smtClean="0"/>
              <a:t>1.4%</a:t>
            </a:r>
            <a:endParaRPr lang="es-PE" sz="1400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52" y="2075289"/>
            <a:ext cx="3712876" cy="273308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29760" t="14717" r="39175" b="33274"/>
          <a:stretch/>
        </p:blipFill>
        <p:spPr>
          <a:xfrm>
            <a:off x="7670526" y="1879847"/>
            <a:ext cx="2303034" cy="2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511" y="4556610"/>
            <a:ext cx="7069543" cy="10231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PE" sz="1400" dirty="0" smtClean="0"/>
              <a:t>El anuncio “Pregunta a tu pediatra” logró alcanzar a 1,302,274 usuarios únicos. El anuncio se entregó en promedio 1.01 veces a cada uno de estos usuarios.</a:t>
            </a:r>
            <a:endParaRPr lang="es-PE" sz="1400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53728"/>
            <a:ext cx="3507642" cy="2582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51" y="1653728"/>
            <a:ext cx="3560865" cy="262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Ad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7362588" y="1804568"/>
            <a:ext cx="4095383" cy="1582995"/>
            <a:chOff x="6838088" y="1809134"/>
            <a:chExt cx="5019616" cy="2066481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l="29818" t="14953" r="38960" b="18011"/>
            <a:stretch/>
          </p:blipFill>
          <p:spPr>
            <a:xfrm>
              <a:off x="6838088" y="1809134"/>
              <a:ext cx="1653615" cy="19971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5"/>
            <a:srcRect l="29870" t="15009" r="39158" b="18249"/>
            <a:stretch/>
          </p:blipFill>
          <p:spPr>
            <a:xfrm>
              <a:off x="8508841" y="1809135"/>
              <a:ext cx="1704832" cy="2066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/>
            <a:srcRect l="29923" t="15473" r="39734" b="22429"/>
            <a:stretch/>
          </p:blipFill>
          <p:spPr>
            <a:xfrm>
              <a:off x="10203840" y="1902352"/>
              <a:ext cx="1653864" cy="19039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CuadroTexto 15"/>
          <p:cNvSpPr txBox="1"/>
          <p:nvPr/>
        </p:nvSpPr>
        <p:spPr>
          <a:xfrm>
            <a:off x="7362588" y="3625417"/>
            <a:ext cx="4216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dirty="0" smtClean="0">
                <a:latin typeface="Arial Narrow" panose="020B0606020202030204" pitchFamily="34" charset="0"/>
              </a:rPr>
              <a:t>El post con más impresiones fue “</a:t>
            </a:r>
            <a:r>
              <a:rPr lang="es-PE" sz="1800" dirty="0" err="1" smtClean="0">
                <a:latin typeface="Arial Narrow" panose="020B0606020202030204" pitchFamily="34" charset="0"/>
              </a:rPr>
              <a:t>Promo</a:t>
            </a:r>
            <a:r>
              <a:rPr lang="es-PE" sz="1800" dirty="0" smtClean="0">
                <a:latin typeface="Arial Narrow" panose="020B0606020202030204" pitchFamily="34" charset="0"/>
              </a:rPr>
              <a:t> mi vasito y mi platito”. Sin embargo, el post “Mamá” fue el post que más </a:t>
            </a:r>
            <a:r>
              <a:rPr lang="es-PE" sz="1800" dirty="0" err="1" smtClean="0">
                <a:latin typeface="Arial Narrow" panose="020B0606020202030204" pitchFamily="34" charset="0"/>
              </a:rPr>
              <a:t>clicks</a:t>
            </a:r>
            <a:r>
              <a:rPr lang="es-PE" sz="1800" dirty="0" smtClean="0">
                <a:latin typeface="Arial Narrow" panose="020B0606020202030204" pitchFamily="34" charset="0"/>
              </a:rPr>
              <a:t> consiguió.</a:t>
            </a:r>
            <a:endParaRPr lang="es-PE" sz="1800" dirty="0">
              <a:latin typeface="Arial Narrow" panose="020B060602020203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3" y="1696010"/>
            <a:ext cx="5749728" cy="211622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7" y="3812230"/>
            <a:ext cx="5638223" cy="20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Ad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64" y="2366873"/>
            <a:ext cx="5546298" cy="2041346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7362588" y="1804568"/>
            <a:ext cx="4095383" cy="1582995"/>
            <a:chOff x="6838088" y="1809134"/>
            <a:chExt cx="5019616" cy="2066481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/>
            <a:srcRect l="29818" t="14953" r="38960" b="18011"/>
            <a:stretch/>
          </p:blipFill>
          <p:spPr>
            <a:xfrm>
              <a:off x="6838088" y="1809134"/>
              <a:ext cx="1653615" cy="19971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6"/>
            <a:srcRect l="29870" t="15009" r="39158" b="18249"/>
            <a:stretch/>
          </p:blipFill>
          <p:spPr>
            <a:xfrm>
              <a:off x="8508841" y="1809135"/>
              <a:ext cx="1704832" cy="2066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7"/>
            <a:srcRect l="29923" t="15473" r="39734" b="22429"/>
            <a:stretch/>
          </p:blipFill>
          <p:spPr>
            <a:xfrm>
              <a:off x="10203840" y="1902352"/>
              <a:ext cx="1653864" cy="19039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adroTexto 11"/>
          <p:cNvSpPr txBox="1"/>
          <p:nvPr/>
        </p:nvSpPr>
        <p:spPr>
          <a:xfrm>
            <a:off x="7362588" y="3625417"/>
            <a:ext cx="4095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El post “Mamá” fue el que mejor CTR obtuvo: 3.61%. Mientras que “</a:t>
            </a:r>
            <a:r>
              <a:rPr lang="es-PE" sz="1600" dirty="0" err="1" smtClean="0">
                <a:latin typeface="Arial Narrow" panose="020B0606020202030204" pitchFamily="34" charset="0"/>
              </a:rPr>
              <a:t>Promo</a:t>
            </a:r>
            <a:r>
              <a:rPr lang="es-PE" sz="1600" dirty="0" smtClean="0">
                <a:latin typeface="Arial Narrow" panose="020B0606020202030204" pitchFamily="34" charset="0"/>
              </a:rPr>
              <a:t> mi vasito y platito” obtuvo el menor CTR: 1.93%, esto debido a que tuvo una mayor exposición (impresiones; 2,129,003) pero poca interacción (</a:t>
            </a:r>
            <a:r>
              <a:rPr lang="es-PE" sz="1600" dirty="0" err="1" smtClean="0">
                <a:latin typeface="Arial Narrow" panose="020B0606020202030204" pitchFamily="34" charset="0"/>
              </a:rPr>
              <a:t>clicks</a:t>
            </a:r>
            <a:r>
              <a:rPr lang="es-PE" sz="1600" dirty="0" smtClean="0">
                <a:latin typeface="Arial Narrow" panose="020B0606020202030204" pitchFamily="34" charset="0"/>
              </a:rPr>
              <a:t>: 41,086).</a:t>
            </a:r>
            <a:endParaRPr lang="es-PE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Page Post Ad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6533" r="2597" b="15138"/>
          <a:stretch/>
        </p:blipFill>
        <p:spPr>
          <a:xfrm>
            <a:off x="10706325" y="267328"/>
            <a:ext cx="1247657" cy="4181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62" y="2762405"/>
            <a:ext cx="4441631" cy="24521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52601" y="1813952"/>
            <a:ext cx="6919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El post “</a:t>
            </a:r>
            <a:r>
              <a:rPr lang="es-PE" sz="1600" dirty="0" err="1" smtClean="0">
                <a:latin typeface="Arial Narrow" panose="020B0606020202030204" pitchFamily="34" charset="0"/>
              </a:rPr>
              <a:t>Promo</a:t>
            </a:r>
            <a:r>
              <a:rPr lang="es-PE" sz="1600" dirty="0" smtClean="0">
                <a:latin typeface="Arial Narrow" panose="020B0606020202030204" pitchFamily="34" charset="0"/>
              </a:rPr>
              <a:t> mi vasito y mi platito” alcanzó a 1,983,574 usuarios únicos. </a:t>
            </a:r>
          </a:p>
          <a:p>
            <a:r>
              <a:rPr lang="es-PE" sz="1600" dirty="0" smtClean="0">
                <a:latin typeface="Arial Narrow" panose="020B0606020202030204" pitchFamily="34" charset="0"/>
              </a:rPr>
              <a:t>En promedio, cada uno de los </a:t>
            </a:r>
            <a:r>
              <a:rPr lang="es-PE" sz="1600" dirty="0" err="1" smtClean="0">
                <a:latin typeface="Arial Narrow" panose="020B0606020202030204" pitchFamily="34" charset="0"/>
              </a:rPr>
              <a:t>posts</a:t>
            </a:r>
            <a:r>
              <a:rPr lang="es-PE" sz="1600" dirty="0" smtClean="0">
                <a:latin typeface="Arial Narrow" panose="020B0606020202030204" pitchFamily="34" charset="0"/>
              </a:rPr>
              <a:t> fue entregado 1 veces a cada uno de los usuarios. 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07" y="2722092"/>
            <a:ext cx="4765657" cy="26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5422" y="1256508"/>
            <a:ext cx="109606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1400" dirty="0" smtClean="0"/>
              <a:t>La campaña sirvió para dar a conocer las diferentes promociones de febrero al público peruano a través de la red social Facebook. En total se logró impactar (alcanzar) </a:t>
            </a:r>
            <a:r>
              <a:rPr lang="es-PE" sz="1400" dirty="0"/>
              <a:t>a </a:t>
            </a:r>
            <a:r>
              <a:rPr lang="es-PE" sz="1400" dirty="0" smtClean="0"/>
              <a:t>más de 5 millones de usuarios (5,445,452 personas). Esta cantidad importante de personas son parte importante de nuestro público objetivo.</a:t>
            </a:r>
            <a:endParaRPr lang="es-PE" sz="1400" dirty="0"/>
          </a:p>
        </p:txBody>
      </p:sp>
      <p:pic>
        <p:nvPicPr>
          <p:cNvPr id="3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51" y="3454400"/>
            <a:ext cx="575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MG_PG Palette">
      <a:dk1>
        <a:sysClr val="windowText" lastClr="000000"/>
      </a:dk1>
      <a:lt1>
        <a:sysClr val="window" lastClr="FFFFFF"/>
      </a:lt1>
      <a:dk2>
        <a:srgbClr val="1560AB"/>
      </a:dk2>
      <a:lt2>
        <a:srgbClr val="2898D5"/>
      </a:lt2>
      <a:accent1>
        <a:srgbClr val="7CBC3B"/>
      </a:accent1>
      <a:accent2>
        <a:srgbClr val="209841"/>
      </a:accent2>
      <a:accent3>
        <a:srgbClr val="F9CB27"/>
      </a:accent3>
      <a:accent4>
        <a:srgbClr val="E53F25"/>
      </a:accent4>
      <a:accent5>
        <a:srgbClr val="D70000"/>
      </a:accent5>
      <a:accent6>
        <a:srgbClr val="7A006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560AB"/>
        </a:solidFill>
        <a:ln>
          <a:noFill/>
        </a:ln>
        <a:effectLst/>
      </a:spPr>
      <a:bodyPr rtlCol="0" anchor="ctr"/>
      <a:lstStyle>
        <a:defPPr algn="ctr">
          <a:defRPr sz="2000" dirty="0" smtClean="0">
            <a:latin typeface="Calibre Thin"/>
            <a:cs typeface="Calibre Thin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27173</TotalTime>
  <Words>266</Words>
  <Application>Microsoft Office PowerPoint</Application>
  <PresentationFormat>Personalizado</PresentationFormat>
  <Paragraphs>24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Arial Narrow</vt:lpstr>
      <vt:lpstr>Calibre Thin</vt:lpstr>
      <vt:lpstr>Calibri</vt:lpstr>
      <vt:lpstr>ClanPro-Black</vt:lpstr>
      <vt:lpstr>Interstate-Light</vt:lpstr>
      <vt:lpstr>Univers LT 57 Condensed</vt:lpstr>
      <vt:lpstr>Wingdings</vt:lpstr>
      <vt:lpstr>Office Theme</vt:lpstr>
      <vt:lpstr>Enfagrow </vt:lpstr>
      <vt:lpstr>FACEBOOK</vt:lpstr>
      <vt:lpstr>Page Post Link</vt:lpstr>
      <vt:lpstr>Page Post Link</vt:lpstr>
      <vt:lpstr>Page Post Link</vt:lpstr>
      <vt:lpstr>Page Post Ad</vt:lpstr>
      <vt:lpstr>Page Post Ad</vt:lpstr>
      <vt:lpstr>Page Post Ad</vt:lpstr>
      <vt:lpstr>Presentación de PowerPoint</vt:lpstr>
      <vt:lpstr>Gracias!</vt:lpstr>
    </vt:vector>
  </TitlesOfParts>
  <Company>Publicis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Damiano</dc:creator>
  <cp:lastModifiedBy>Omar Gonzales</cp:lastModifiedBy>
  <cp:revision>358</cp:revision>
  <dcterms:created xsi:type="dcterms:W3CDTF">2015-06-15T13:37:06Z</dcterms:created>
  <dcterms:modified xsi:type="dcterms:W3CDTF">2017-03-29T20:44:21Z</dcterms:modified>
</cp:coreProperties>
</file>